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80" r:id="rId3"/>
    <p:sldId id="383" r:id="rId4"/>
    <p:sldId id="354" r:id="rId5"/>
    <p:sldId id="382" r:id="rId6"/>
    <p:sldId id="378" r:id="rId7"/>
    <p:sldId id="379" r:id="rId8"/>
    <p:sldId id="385" r:id="rId9"/>
    <p:sldId id="305" r:id="rId1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9999"/>
    <a:srgbClr val="FF9966"/>
    <a:srgbClr val="FF99CC"/>
    <a:srgbClr val="FF66FF"/>
    <a:srgbClr val="DEC0DF"/>
    <a:srgbClr val="A86B2E"/>
    <a:srgbClr val="000099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1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D672C-AFBA-41AB-B005-D2B56EF0C567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D4C0A-D7D2-47B7-AA3A-354F7CC81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32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D4C0A-D7D2-47B7-AA3A-354F7CC81B5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5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F90B5A-40FE-4BA4-9CDD-90543019F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04EE38D-8E8F-427C-AA8E-93AAEC75B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D759CD-AAC2-4DBA-8E7E-D2EBA9F7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079620-FCE3-4DA1-8EE4-03143D5D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A34909-A485-42A2-AC09-D1A41791B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9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DCAC32-532C-495F-9C32-AF38D76F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2B2FCAC-56FC-46C9-AAB6-A56FF2DB7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D7D263C-82BD-496B-AC8A-44405202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7A2FF2-EB93-4514-A5E6-4BBBFBD83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5AD96C9-3830-4741-95F0-A5F03647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47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5F727DB-4C7A-459E-8B96-944AF2B91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057E6CC-8244-41F5-AE21-70437029A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3839E9-7CCE-4B98-A61D-1BD78920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E1DD59-52ED-46D1-B960-E6FDCB52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BDF227-BBB8-490D-B576-75DD6044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89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F177E0-F990-4700-B702-07190D680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014381B-08C6-4243-9CDD-C407532B7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2B42D51-6285-4707-9529-E4E3E603F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EF8B7B-73A2-4CD9-8088-555E4439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799ADA-5808-40CE-A2B1-90F8C8A6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5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4B5682-D53A-45BC-AE4A-F9FEC1874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9AD575E-BF41-4541-9DF4-E2A061957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624F211-62BC-46FD-92C0-7FECFE54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340BE5-E01A-4817-91B9-C698C022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F51A4C-4657-44AA-BDC0-0799497B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1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09C19A-D0A6-4827-B59B-D4AAF52E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AAD4263-5CD8-4F04-9121-949F130B2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29387A8-7ACE-488B-A6DD-EC767883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A4D6064-1D85-4AB0-AF6D-4A843402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41A4A4-05B5-4291-BB84-7E688FC8C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C833F2B-840A-41A8-B257-6AED8FB4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83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E81AF7-0655-4F46-B8D7-E27ACFBF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4D5EAC-BAF4-4681-9BCA-BFD487F9C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E3FE729-DB20-43C5-9689-758A34F04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790FBA5-4B08-4C63-81E0-A5527AD98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B414199-6C63-4BA2-B4D9-DB30863D9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427B218-DBAF-4268-851E-C2136E54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BE3E7D4-EFD9-4D13-B3A9-265B00E8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6D31CA2-6F2D-480C-B4F1-CD98A691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7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BF7B28-FCA0-4473-8C16-36DEFEFEA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A39F8FC-3650-4B42-8AAD-A2B6A114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D6905D5-ABA1-4270-B37D-68EE81AD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65FD1C1-55B7-4E4C-AFCF-62EEA130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E432F8E-F32E-4C70-9D26-137933FD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A337313-E3EB-478C-A1C8-2D084D40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0E05276-9132-4B22-8F52-CE661EF1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43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7AD743-CDAF-456C-875B-63E95B65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5349840-292E-4E20-BF25-D205DF141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8CA1B8-D044-40C0-B4AA-27972E3D4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0EFD62-67A1-4EEF-9F62-01BCE306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6E4FCED-C093-4233-9817-3920FC24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62400A7-3539-4CE9-8A58-4B89C440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7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5B5A63-EF8F-4F1B-9064-4746C9E5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46FDB35-242B-4C1B-89FE-3430E2C89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A927336-FF5D-4FD6-917F-97CD5D063C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A658B2-11D4-47D1-9751-C5819FB9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9A6228E-8BC0-4D66-A3EB-67C52E82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90FC864-D901-49BF-B0F1-E06C745C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92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A80D5E-D473-4DE1-91C9-359724B4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006830-B438-4509-B57E-974AB1768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438F0E-DB95-4E9D-A14B-802176B9DF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4B13-6637-4D33-8AE4-775964C7C7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6EA5D44-C471-45B7-8D67-DF2D04AAA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990673-55CA-4BAA-82CA-A7DF80836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48C70-1D87-4CE3-A067-D2DF323A7D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5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ortrussia.ru/item/4824-integrirovat-i-ne-medlit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json.tv/ict_telecom_analytics_view/11-mejdunarodnaya-vystavka-vertoletnoy-industrii-helirussia-2018-ekspertnyy-sovet-razdelenie-truda-vertolety-i-bespilotnaya-aviatsiya-na-rynke-i-v-nebe-20180629111" TargetMode="Externa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gov.ru/uploaded/presentations/doklad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edurobots.ru/2020/09/drones-show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jRb6u_PQwQ" TargetMode="External"/><Relationship Id="rId3" Type="http://schemas.microsoft.com/office/2007/relationships/media" Target="../media/media2.mp4"/><Relationship Id="rId7" Type="http://schemas.openxmlformats.org/officeDocument/2006/relationships/hyperlink" Target="https://www.youtube.com/watch?v=JbmuqtQ8OmE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723" y="289899"/>
            <a:ext cx="11810826" cy="6225510"/>
          </a:xfrm>
          <a:prstGeom prst="roundRect">
            <a:avLst>
              <a:gd name="adj" fmla="val 4271"/>
            </a:avLst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60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D691A9-7432-4525-9C6A-F4BE6F022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178" y="510976"/>
            <a:ext cx="11506199" cy="40157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dirty="0"/>
              <a:t>Перспективные разработки и технологии для применения в гражданской авиации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01" y="68824"/>
            <a:ext cx="1168400" cy="4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9" y="127293"/>
              <a:ext cx="7870224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2800" dirty="0" smtClean="0">
                  <a:solidFill>
                    <a:schemeClr val="bg1"/>
                  </a:solidFill>
                </a:rPr>
                <a:t>Мировой рынок БПЛА</a:t>
              </a: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AutoShape 8" descr="https://ot-vinta.org/wp-content/uploads/2018/05/original-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0375" y="1972115"/>
            <a:ext cx="4345541" cy="1541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7846459" y="2020993"/>
            <a:ext cx="4345541" cy="1541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25" y="679329"/>
            <a:ext cx="11532764" cy="57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9" y="126852"/>
              <a:ext cx="6000844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2800" dirty="0" smtClean="0">
                  <a:solidFill>
                    <a:schemeClr val="bg1"/>
                  </a:solidFill>
                </a:rPr>
                <a:t>Залог успеха</a:t>
              </a: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AutoShape 8" descr="https://ot-vinta.org/wp-content/uploads/2018/05/original-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7398" y="3917332"/>
            <a:ext cx="11685164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Все эксперты сходятся во мнении, что первостепенной задачей в области применения БПЛА является </a:t>
            </a:r>
            <a:r>
              <a:rPr lang="ru-RU" sz="3600" b="1" dirty="0">
                <a:solidFill>
                  <a:srgbClr val="FF0000"/>
                </a:solidFill>
              </a:rPr>
              <a:t>решение научно–технических проблем</a:t>
            </a:r>
            <a:r>
              <a:rPr lang="ru-RU" sz="2400" b="1" dirty="0">
                <a:solidFill>
                  <a:srgbClr val="FF0000"/>
                </a:solidFill>
              </a:rPr>
              <a:t>. На итогах их решения и должна зиждиться нормативно–правовая база деятельности этого сегмента авиации.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975" y="5995564"/>
            <a:ext cx="7341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источник: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transportrussia.ru/item/4824-integrirovat-i-ne-medlit.html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020" y="852483"/>
            <a:ext cx="3836139" cy="255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3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8" y="126852"/>
              <a:ext cx="95027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Прямоугольник 2"/>
          <p:cNvSpPr>
            <a:spLocks noChangeArrowheads="1"/>
          </p:cNvSpPr>
          <p:nvPr/>
        </p:nvSpPr>
        <p:spPr bwMode="auto">
          <a:xfrm>
            <a:off x="131943" y="127293"/>
            <a:ext cx="109512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1423988">
              <a:lnSpc>
                <a:spcPct val="90000"/>
              </a:lnSpc>
              <a:spcBef>
                <a:spcPts val="1563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solidFill>
                  <a:schemeClr val="bg1"/>
                </a:solidFill>
              </a:rPr>
              <a:t>Примеры группового шоу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дронов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42191" y="6499949"/>
            <a:ext cx="476250" cy="282577"/>
          </a:xfrm>
        </p:spPr>
        <p:txBody>
          <a:bodyPr vert="horz" lIns="91440" tIns="45720" rIns="91440" bIns="45720" rtlCol="0" anchor="ctr"/>
          <a:lstStyle/>
          <a:p>
            <a:pPr algn="ctr"/>
            <a:fld id="{51809CA1-E30D-4C79-A138-43B16E0390E6}" type="slidenum">
              <a:rPr lang="ru-RU">
                <a:solidFill>
                  <a:schemeClr val="bg1"/>
                </a:solidFill>
              </a:rPr>
              <a:pPr algn="ctr"/>
              <a:t>4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785668" y="3071453"/>
            <a:ext cx="497646" cy="265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809CA1-E30D-4C79-A138-43B16E0390E6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474194"/>
              </p:ext>
            </p:extLst>
          </p:nvPr>
        </p:nvGraphicFramePr>
        <p:xfrm>
          <a:off x="1462088" y="806450"/>
          <a:ext cx="9269412" cy="524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4" imgW="9269640" imgH="5244120" progId="Photoshop.Image.13">
                  <p:embed/>
                </p:oleObj>
              </mc:Choice>
              <mc:Fallback>
                <p:oleObj name="Image" r:id="rId4" imgW="9269640" imgH="5244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lum bright="-16000" contrast="30000"/>
                      </a:blip>
                      <a:stretch>
                        <a:fillRect/>
                      </a:stretch>
                    </p:blipFill>
                    <p:spPr>
                      <a:xfrm>
                        <a:off x="1462088" y="806450"/>
                        <a:ext cx="9269412" cy="5243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015" y="6202425"/>
            <a:ext cx="11169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источник: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json.tv/ict_telecom_analytics_view/11-mejdunarodnaya-vystavka-vertoletnoy-industrii-helirussia-2018-ekspertnyy-sovet-razdelenie-truda-vertolety-i-bespilotnaya-aviatsiya-na-rynke-i-v-nebe-20180629111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4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9" y="127293"/>
              <a:ext cx="7870224" cy="480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2800" dirty="0" smtClean="0">
                  <a:solidFill>
                    <a:schemeClr val="bg1"/>
                  </a:solidFill>
                </a:rPr>
                <a:t>Ключевые направления развития технологий</a:t>
              </a: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AutoShape 8" descr="https://ot-vinta.org/wp-content/uploads/2018/05/original-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8094" y="4354182"/>
            <a:ext cx="11705045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Имеют место научно-технологические проблемы, для решения которых полезно объединение потенциала государств: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</a:rPr>
              <a:t>Создание новых эффективных источников энергии для БПЛА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</a:rPr>
              <a:t>Развитие методов и средств обеспечения безопасности применения БПЛА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</a:rPr>
              <a:t>Налаживание широкого информационного взаимодействия людей и </a:t>
            </a:r>
            <a:r>
              <a:rPr lang="ru-RU" sz="2400" b="1" dirty="0" err="1" smtClean="0">
                <a:solidFill>
                  <a:srgbClr val="FF0000"/>
                </a:solidFill>
              </a:rPr>
              <a:t>дронов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just"/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7846459" y="2020993"/>
            <a:ext cx="4345541" cy="1541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591146"/>
              </p:ext>
            </p:extLst>
          </p:nvPr>
        </p:nvGraphicFramePr>
        <p:xfrm>
          <a:off x="37214" y="1619220"/>
          <a:ext cx="12154786" cy="287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7491960" imgH="1663200" progId="Photoshop.Image.13">
                  <p:embed/>
                </p:oleObj>
              </mc:Choice>
              <mc:Fallback>
                <p:oleObj name="Image" r:id="rId4" imgW="7491960" imgH="1663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14" y="1619220"/>
                        <a:ext cx="12154786" cy="287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784964" y="1619220"/>
            <a:ext cx="2659286" cy="10495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безопасность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4909" y="1563773"/>
            <a:ext cx="2659286" cy="1049552"/>
          </a:xfrm>
          <a:prstGeom prst="roundRect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энергетика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085001" y="1619220"/>
            <a:ext cx="2659286" cy="104955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информатика</a:t>
            </a:r>
          </a:p>
        </p:txBody>
      </p:sp>
    </p:spTree>
    <p:extLst>
      <p:ext uri="{BB962C8B-B14F-4D97-AF65-F5344CB8AC3E}">
        <p14:creationId xmlns:p14="http://schemas.microsoft.com/office/powerpoint/2010/main" val="42508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47915" y="956934"/>
            <a:ext cx="5046113" cy="5106049"/>
          </a:xfrm>
          <a:prstGeom prst="roundRect">
            <a:avLst>
              <a:gd name="adj" fmla="val 551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8" y="126852"/>
              <a:ext cx="95027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Прямоугольник 2"/>
          <p:cNvSpPr>
            <a:spLocks noChangeArrowheads="1"/>
          </p:cNvSpPr>
          <p:nvPr/>
        </p:nvSpPr>
        <p:spPr bwMode="auto">
          <a:xfrm>
            <a:off x="131943" y="127293"/>
            <a:ext cx="109512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1423988">
              <a:lnSpc>
                <a:spcPct val="90000"/>
              </a:lnSpc>
              <a:spcBef>
                <a:spcPts val="1563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solidFill>
                  <a:schemeClr val="bg1"/>
                </a:solidFill>
              </a:rPr>
              <a:t>Технологии робототехники в шоу-бизнесе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42191" y="6499949"/>
            <a:ext cx="476250" cy="282577"/>
          </a:xfrm>
        </p:spPr>
        <p:txBody>
          <a:bodyPr vert="horz" lIns="91440" tIns="45720" rIns="91440" bIns="45720" rtlCol="0" anchor="ctr"/>
          <a:lstStyle/>
          <a:p>
            <a:pPr algn="ctr"/>
            <a:fld id="{51809CA1-E30D-4C79-A138-43B16E0390E6}" type="slidenum">
              <a:rPr lang="ru-RU">
                <a:solidFill>
                  <a:schemeClr val="bg1"/>
                </a:solidFill>
              </a:rPr>
              <a:pPr algn="ctr"/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785668" y="3071453"/>
            <a:ext cx="497646" cy="265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809CA1-E30D-4C79-A138-43B16E0390E6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061" y="1063256"/>
            <a:ext cx="457828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dirty="0"/>
              <a:t>Ведущие производители </a:t>
            </a:r>
            <a:r>
              <a:rPr lang="ru-RU" dirty="0" err="1"/>
              <a:t>дронов</a:t>
            </a:r>
            <a:r>
              <a:rPr lang="ru-RU" dirty="0"/>
              <a:t> и роботов для киноиндустрии</a:t>
            </a:r>
          </a:p>
          <a:p>
            <a:pPr algn="just">
              <a:spcBef>
                <a:spcPts val="600"/>
              </a:spcBef>
            </a:pPr>
            <a:r>
              <a:rPr lang="ru-RU" dirty="0"/>
              <a:t>Российские компании: </a:t>
            </a:r>
            <a:r>
              <a:rPr lang="ru-RU" dirty="0" err="1"/>
              <a:t>Геоскан</a:t>
            </a:r>
            <a:r>
              <a:rPr lang="ru-RU" dirty="0"/>
              <a:t>, </a:t>
            </a:r>
            <a:r>
              <a:rPr lang="ru-RU" dirty="0" err="1"/>
              <a:t>Мовиком</a:t>
            </a:r>
            <a:endParaRPr lang="ru-RU" dirty="0"/>
          </a:p>
          <a:p>
            <a:pPr algn="just">
              <a:spcBef>
                <a:spcPts val="600"/>
              </a:spcBef>
            </a:pPr>
            <a:r>
              <a:rPr lang="ru-RU" dirty="0"/>
              <a:t>Ведущими компаниями-производителями </a:t>
            </a:r>
            <a:r>
              <a:rPr lang="ru-RU" dirty="0" err="1"/>
              <a:t>дронов</a:t>
            </a:r>
            <a:r>
              <a:rPr lang="ru-RU" dirty="0"/>
              <a:t> являются DJI (Китай),</a:t>
            </a:r>
          </a:p>
          <a:p>
            <a:pPr algn="just">
              <a:spcBef>
                <a:spcPts val="600"/>
              </a:spcBef>
            </a:pPr>
            <a:r>
              <a:rPr lang="ru-RU" dirty="0" err="1"/>
              <a:t>Kespry</a:t>
            </a:r>
            <a:r>
              <a:rPr lang="ru-RU" dirty="0"/>
              <a:t> (США) , </a:t>
            </a:r>
            <a:r>
              <a:rPr lang="ru-RU" dirty="0" err="1"/>
              <a:t>Autel</a:t>
            </a:r>
            <a:r>
              <a:rPr lang="ru-RU" dirty="0"/>
              <a:t> </a:t>
            </a:r>
            <a:r>
              <a:rPr lang="ru-RU" dirty="0" err="1"/>
              <a:t>Robotics</a:t>
            </a:r>
            <a:r>
              <a:rPr lang="ru-RU" dirty="0"/>
              <a:t> (США), </a:t>
            </a:r>
            <a:r>
              <a:rPr lang="ru-RU" dirty="0" err="1"/>
              <a:t>Insitu</a:t>
            </a:r>
            <a:r>
              <a:rPr lang="ru-RU" dirty="0"/>
              <a:t> (США), </a:t>
            </a:r>
            <a:r>
              <a:rPr lang="ru-RU" dirty="0" err="1"/>
              <a:t>Aeryon</a:t>
            </a:r>
            <a:r>
              <a:rPr lang="ru-RU" dirty="0"/>
              <a:t> </a:t>
            </a:r>
            <a:r>
              <a:rPr lang="ru-RU" dirty="0" err="1"/>
              <a:t>Labs</a:t>
            </a:r>
            <a:r>
              <a:rPr lang="ru-RU" dirty="0"/>
              <a:t> </a:t>
            </a:r>
            <a:r>
              <a:rPr lang="ru-RU" dirty="0" err="1"/>
              <a:t>Inc</a:t>
            </a:r>
            <a:r>
              <a:rPr lang="ru-RU" dirty="0"/>
              <a:t>. (Канада),</a:t>
            </a:r>
          </a:p>
          <a:p>
            <a:pPr algn="just">
              <a:spcBef>
                <a:spcPts val="600"/>
              </a:spcBef>
            </a:pPr>
            <a:r>
              <a:rPr lang="ru-RU" dirty="0" err="1"/>
              <a:t>Aerialtronics</a:t>
            </a:r>
            <a:r>
              <a:rPr lang="ru-RU" dirty="0"/>
              <a:t> (Нидерланды), </a:t>
            </a:r>
            <a:r>
              <a:rPr lang="ru-RU" dirty="0" err="1"/>
              <a:t>Draganfly</a:t>
            </a:r>
            <a:r>
              <a:rPr lang="ru-RU" dirty="0"/>
              <a:t> </a:t>
            </a:r>
            <a:r>
              <a:rPr lang="ru-RU" dirty="0" err="1"/>
              <a:t>Innovations</a:t>
            </a:r>
            <a:r>
              <a:rPr lang="ru-RU" dirty="0"/>
              <a:t> (Канада).</a:t>
            </a:r>
          </a:p>
          <a:p>
            <a:pPr algn="just">
              <a:spcBef>
                <a:spcPts val="600"/>
              </a:spcBef>
            </a:pPr>
            <a:r>
              <a:rPr lang="ru-RU" dirty="0"/>
              <a:t>Компании, использующие дроны для видеосъемок: BBC, </a:t>
            </a:r>
            <a:r>
              <a:rPr lang="ru-RU" dirty="0" err="1"/>
              <a:t>Columbia</a:t>
            </a:r>
            <a:r>
              <a:rPr lang="ru-RU" dirty="0"/>
              <a:t> </a:t>
            </a:r>
            <a:r>
              <a:rPr lang="ru-RU" dirty="0" err="1"/>
              <a:t>Pictures</a:t>
            </a:r>
            <a:endParaRPr lang="ru-RU" dirty="0"/>
          </a:p>
          <a:p>
            <a:pPr algn="just">
              <a:spcBef>
                <a:spcPts val="600"/>
              </a:spcBef>
            </a:pPr>
            <a:r>
              <a:rPr lang="ru-RU" dirty="0" err="1"/>
              <a:t>Industries</a:t>
            </a:r>
            <a:r>
              <a:rPr lang="ru-RU" dirty="0"/>
              <a:t>, </a:t>
            </a:r>
            <a:r>
              <a:rPr lang="ru-RU" dirty="0" err="1"/>
              <a:t>Paramount</a:t>
            </a:r>
            <a:r>
              <a:rPr lang="ru-RU" dirty="0"/>
              <a:t> </a:t>
            </a:r>
            <a:r>
              <a:rPr lang="ru-RU" dirty="0" err="1"/>
              <a:t>Pictures</a:t>
            </a:r>
            <a:r>
              <a:rPr lang="ru-RU" dirty="0"/>
              <a:t> и другие. Дроны использовались в картинах «Пираты карибского моря», «Черная Пантера», «Ла-ла </a:t>
            </a:r>
            <a:r>
              <a:rPr lang="ru-RU" dirty="0" err="1"/>
              <a:t>Ленд</a:t>
            </a:r>
            <a:r>
              <a:rPr lang="ru-RU" dirty="0"/>
              <a:t>», «Стражи галактики», </a:t>
            </a:r>
            <a:r>
              <a:rPr lang="ru-RU" dirty="0" smtClean="0"/>
              <a:t>…</a:t>
            </a:r>
          </a:p>
          <a:p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9740" y="6117681"/>
            <a:ext cx="7722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источники: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digital.gov.ru/uploaded/presentations/doklad.pdf</a:t>
            </a:r>
            <a:endParaRPr lang="ru-RU" dirty="0" smtClean="0"/>
          </a:p>
          <a:p>
            <a:pPr marL="1169988"/>
            <a:r>
              <a:rPr lang="en-US" dirty="0">
                <a:hlinkClick r:id="rId4"/>
              </a:rPr>
              <a:t>http://edurobots.ru/2020/09/drones-show</a:t>
            </a:r>
            <a:r>
              <a:rPr lang="en-US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570" y="991639"/>
            <a:ext cx="6708688" cy="45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8" y="126852"/>
              <a:ext cx="95027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Прямоугольник 2"/>
          <p:cNvSpPr>
            <a:spLocks noChangeArrowheads="1"/>
          </p:cNvSpPr>
          <p:nvPr/>
        </p:nvSpPr>
        <p:spPr bwMode="auto">
          <a:xfrm>
            <a:off x="131943" y="127293"/>
            <a:ext cx="109512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1423988">
              <a:lnSpc>
                <a:spcPct val="90000"/>
              </a:lnSpc>
              <a:spcBef>
                <a:spcPts val="1563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solidFill>
                  <a:schemeClr val="bg1"/>
                </a:solidFill>
              </a:rPr>
              <a:t>Примеры группового шоу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дронов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42191" y="6499949"/>
            <a:ext cx="476250" cy="282577"/>
          </a:xfrm>
        </p:spPr>
        <p:txBody>
          <a:bodyPr vert="horz" lIns="91440" tIns="45720" rIns="91440" bIns="45720" rtlCol="0" anchor="ctr"/>
          <a:lstStyle/>
          <a:p>
            <a:pPr algn="ctr"/>
            <a:fld id="{51809CA1-E30D-4C79-A138-43B16E0390E6}" type="slidenum">
              <a:rPr lang="ru-RU">
                <a:solidFill>
                  <a:schemeClr val="bg1"/>
                </a:solidFill>
              </a:rPr>
              <a:pPr algn="ctr"/>
              <a:t>7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785668" y="3071453"/>
            <a:ext cx="497646" cy="265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809CA1-E30D-4C79-A138-43B16E0390E6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3" name="Световое шоу дронов в Санкт-Петербург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943" y="817351"/>
            <a:ext cx="6013351" cy="338251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1942" y="5882842"/>
            <a:ext cx="8703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Источники: </a:t>
            </a:r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www.youtube.com/watch?v=JbmuqtQ8OmE</a:t>
            </a:r>
            <a:endParaRPr lang="ru-RU" dirty="0" smtClean="0"/>
          </a:p>
          <a:p>
            <a:pPr marL="1169988"/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www.youtube.com/watch?v=BjRb6u_PQwQ</a:t>
            </a:r>
            <a:endParaRPr lang="ru-RU" dirty="0" smtClean="0"/>
          </a:p>
          <a:p>
            <a:pPr marL="1169988"/>
            <a:endParaRPr lang="ru-RU" dirty="0"/>
          </a:p>
        </p:txBody>
      </p:sp>
      <p:pic>
        <p:nvPicPr>
          <p:cNvPr id="13" name="the most amazing drone holographic light show in China - 超震撼无人机编队表演集合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3928" end="43370.403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6922" y="817351"/>
            <a:ext cx="5821918" cy="338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6016" y="55388"/>
            <a:ext cx="12106275" cy="597244"/>
            <a:chOff x="16016" y="55388"/>
            <a:chExt cx="12106275" cy="5972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6016" y="55388"/>
              <a:ext cx="12106275" cy="597244"/>
              <a:chOff x="16016" y="55388"/>
              <a:chExt cx="12106275" cy="597244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6016" y="55388"/>
                <a:ext cx="12106275" cy="597244"/>
              </a:xfrm>
              <a:prstGeom prst="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10696575" y="96835"/>
                <a:ext cx="1296564" cy="514350"/>
                <a:chOff x="10563225" y="895351"/>
                <a:chExt cx="1296564" cy="514350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10563225" y="895351"/>
                  <a:ext cx="1296564" cy="51435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0" name="Рисунок 1" descr="cid:image001.png@01CEAA35.986D6DA0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29900" y="970237"/>
                  <a:ext cx="1210008" cy="3706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" name="Прямоугольник 2"/>
            <p:cNvSpPr>
              <a:spLocks noChangeArrowheads="1"/>
            </p:cNvSpPr>
            <p:nvPr/>
          </p:nvSpPr>
          <p:spPr bwMode="auto">
            <a:xfrm>
              <a:off x="604908" y="126852"/>
              <a:ext cx="9502775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defTabSz="1423988">
                <a:lnSpc>
                  <a:spcPct val="90000"/>
                </a:lnSpc>
                <a:spcBef>
                  <a:spcPts val="1563"/>
                </a:spcBef>
                <a:buFont typeface="Arial" panose="020B0604020202020204" pitchFamily="34" charset="0"/>
                <a:buChar char="•"/>
                <a:defRPr sz="43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31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1423988">
                <a:lnSpc>
                  <a:spcPct val="90000"/>
                </a:lnSpc>
                <a:spcBef>
                  <a:spcPts val="775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23988" eaLnBrk="0" fontAlgn="base" hangingPunct="0">
                <a:lnSpc>
                  <a:spcPct val="90000"/>
                </a:lnSpc>
                <a:spcBef>
                  <a:spcPts val="7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endParaRPr lang="ru-RU" altLang="ru-RU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Прямоугольник 2"/>
          <p:cNvSpPr>
            <a:spLocks noChangeArrowheads="1"/>
          </p:cNvSpPr>
          <p:nvPr/>
        </p:nvSpPr>
        <p:spPr bwMode="auto">
          <a:xfrm>
            <a:off x="131943" y="127293"/>
            <a:ext cx="10951216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1423988">
              <a:lnSpc>
                <a:spcPct val="90000"/>
              </a:lnSpc>
              <a:spcBef>
                <a:spcPts val="1563"/>
              </a:spcBef>
              <a:buFont typeface="Arial" panose="020B0604020202020204" pitchFamily="34" charset="0"/>
              <a:buChar char="•"/>
              <a:defRPr sz="4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423988">
              <a:lnSpc>
                <a:spcPct val="90000"/>
              </a:lnSpc>
              <a:spcBef>
                <a:spcPts val="7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23988" eaLnBrk="0" fontAlgn="base" hangingPunct="0">
              <a:lnSpc>
                <a:spcPct val="90000"/>
              </a:lnSpc>
              <a:spcBef>
                <a:spcPts val="7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800" dirty="0" smtClean="0">
                <a:solidFill>
                  <a:schemeClr val="bg1"/>
                </a:solidFill>
              </a:rPr>
              <a:t>Предложение в решение конференции</a:t>
            </a:r>
            <a:endParaRPr lang="ru-RU" altLang="ru-RU" sz="2800" dirty="0">
              <a:solidFill>
                <a:schemeClr val="bg1"/>
              </a:solidFill>
            </a:endParaRPr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42191" y="6499949"/>
            <a:ext cx="476250" cy="282577"/>
          </a:xfrm>
        </p:spPr>
        <p:txBody>
          <a:bodyPr vert="horz" lIns="91440" tIns="45720" rIns="91440" bIns="45720" rtlCol="0" anchor="ctr"/>
          <a:lstStyle/>
          <a:p>
            <a:pPr algn="ctr"/>
            <a:fld id="{51809CA1-E30D-4C79-A138-43B16E0390E6}" type="slidenum">
              <a:rPr lang="ru-RU">
                <a:solidFill>
                  <a:schemeClr val="bg1"/>
                </a:solidFill>
              </a:rPr>
              <a:pPr algn="ctr"/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502833" y="6472797"/>
            <a:ext cx="619458" cy="33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1943" y="2100080"/>
            <a:ext cx="11705045" cy="2923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ru-RU" sz="32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</a:rPr>
              <a:t>Оргкомитету Международной </a:t>
            </a:r>
            <a:r>
              <a:rPr lang="ru-RU" sz="3200" b="1" dirty="0">
                <a:solidFill>
                  <a:srgbClr val="FF0000"/>
                </a:solidFill>
              </a:rPr>
              <a:t>научно-практической конференции «НОВЫЙ УРОВЕНЬ АВИАЦИИ»</a:t>
            </a:r>
            <a:r>
              <a:rPr lang="ru-RU" sz="3200" b="1" dirty="0" smtClean="0">
                <a:solidFill>
                  <a:srgbClr val="FF0000"/>
                </a:solidFill>
              </a:rPr>
              <a:t> рассмотреть возможность проведения в России под эгидой ассоциации «Аэронет» международного </a:t>
            </a:r>
            <a:r>
              <a:rPr lang="ru-RU" sz="3200" b="1" dirty="0" err="1" smtClean="0">
                <a:solidFill>
                  <a:srgbClr val="FF0000"/>
                </a:solidFill>
              </a:rPr>
              <a:t>дрон</a:t>
            </a:r>
            <a:r>
              <a:rPr lang="ru-RU" sz="3200" b="1" dirty="0" smtClean="0">
                <a:solidFill>
                  <a:srgbClr val="FF0000"/>
                </a:solidFill>
              </a:rPr>
              <a:t>-фестиваля в 2021 году  </a:t>
            </a:r>
          </a:p>
          <a:p>
            <a:pPr algn="just"/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8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0889" y="3025054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ambria" panose="02040503050406030204" pitchFamily="18" charset="0"/>
              </a:rPr>
              <a:t>Спасибо за внимание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72" y="154933"/>
            <a:ext cx="1168400" cy="4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4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20009</TotalTime>
  <Words>266</Words>
  <Application>Microsoft Office PowerPoint</Application>
  <PresentationFormat>Широкоэкранный</PresentationFormat>
  <Paragraphs>50</Paragraphs>
  <Slides>9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Wingdings</vt:lpstr>
      <vt:lpstr>Тема Office</vt:lpstr>
      <vt:lpstr>Image</vt:lpstr>
      <vt:lpstr>Перспективные разработки и технологии для применения в гражданской авиации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центр робототехники</dc:title>
  <dc:creator>Денисов Игорь Иванович</dc:creator>
  <cp:lastModifiedBy>Глеб Глеб</cp:lastModifiedBy>
  <cp:revision>376</cp:revision>
  <cp:lastPrinted>2020-08-25T15:05:19Z</cp:lastPrinted>
  <dcterms:created xsi:type="dcterms:W3CDTF">2017-10-27T15:52:52Z</dcterms:created>
  <dcterms:modified xsi:type="dcterms:W3CDTF">2020-09-10T06:01:42Z</dcterms:modified>
</cp:coreProperties>
</file>